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F8584A-8173-42E0-9424-C2201385508B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E119DF-19B4-4D6F-AF1A-8C46FAC966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11" Type="http://schemas.openxmlformats.org/officeDocument/2006/relationships/image" Target="../media/image81.png"/><Relationship Id="rId5" Type="http://schemas.openxmlformats.org/officeDocument/2006/relationships/image" Target="../media/image76.png"/><Relationship Id="rId10" Type="http://schemas.openxmlformats.org/officeDocument/2006/relationships/image" Target="../media/image80.png"/><Relationship Id="rId4" Type="http://schemas.openxmlformats.org/officeDocument/2006/relationships/image" Target="../media/image75.png"/><Relationship Id="rId9" Type="http://schemas.openxmlformats.org/officeDocument/2006/relationships/image" Target="../media/image7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348880"/>
            <a:ext cx="41152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Кинематика точки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Скорость при плоскопараллельном движении</a:t>
            </a: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 b="35985"/>
          <a:stretch>
            <a:fillRect/>
          </a:stretch>
        </p:blipFill>
        <p:spPr bwMode="auto">
          <a:xfrm>
            <a:off x="1403648" y="764704"/>
            <a:ext cx="52673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2780928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Ускорение при плоскопараллельном движении 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 l="9663" r="15929" b="22223"/>
          <a:stretch>
            <a:fillRect/>
          </a:stretch>
        </p:blipFill>
        <p:spPr bwMode="auto">
          <a:xfrm>
            <a:off x="467544" y="3429000"/>
            <a:ext cx="36004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149080"/>
            <a:ext cx="2495550" cy="228600"/>
          </a:xfrm>
          <a:prstGeom prst="rect">
            <a:avLst/>
          </a:prstGeom>
          <a:noFill/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Кинематическое исследование плоских механизмов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72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заключается в определение положений звеньев и их движения, скоростей и ускорений всех характерных точек механизма и угловых скоростей и ускорений звеньев.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2276872"/>
            <a:ext cx="74168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Существуют три метода исследования механизмов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Графоаналитический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Графический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Аналитический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51520" y="1052736"/>
          <a:ext cx="4562475" cy="5314950"/>
        </p:xfrm>
        <a:graphic>
          <a:graphicData uri="http://schemas.openxmlformats.org/presentationml/2006/ole">
            <p:oleObj spid="_x0000_s25601" r:id="rId3" imgW="4625280" imgH="5397840" progId="CorelDRAW.Graphic.13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28707" y="188640"/>
            <a:ext cx="3192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Графоаналитический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1484784"/>
            <a:ext cx="31625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Свойства плана скоростей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004048" y="2132856"/>
            <a:ext cx="39239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Неподвижные точки находятся в покое.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Абсолютные скорости есть векторы, исходящие из полюса.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Относительные скорости соединяют концы абсолютных скоростей.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на схеме механизма есть треугольник, то на плане получится треугольник, подобный данному со взаимно перпендикулярными скоростями.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 r="35201" b="23429"/>
          <a:stretch>
            <a:fillRect/>
          </a:stretch>
        </p:blipFill>
        <p:spPr bwMode="auto">
          <a:xfrm>
            <a:off x="611560" y="692696"/>
            <a:ext cx="3816424" cy="500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644008" y="1327121"/>
            <a:ext cx="410445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Свойства плана ускорений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Неподвижные точки находятся в покое.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Абсолютные скорости есть векторы, исходящие из полюса.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Относительные скорости соединяют концы абсолютных скоростей.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Если на схеме механизма есть треугольник, то на плане ускорений получится треугольник подобный данному, причем обход точек неизменен.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116632"/>
            <a:ext cx="2472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Графический метод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76672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Рассмотрим тот же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Разбив траекторию АВ на 8 частей (12, 24), найдем ход ползуна, начиная с крайнего положения.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52736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Кинематические диаграммы точки 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звена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 b="2880"/>
          <a:stretch>
            <a:fillRect/>
          </a:stretch>
        </p:blipFill>
        <p:spPr bwMode="auto">
          <a:xfrm>
            <a:off x="467544" y="1556792"/>
            <a:ext cx="3240360" cy="460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51920" y="1412776"/>
            <a:ext cx="511256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Кинематические диаграммы строятся методом графического дифференцирования, совмещая метод хорд и метод зеркала. Строим график перемещения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ползуна по времени.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методу хорд находим усредненные скорости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3068960"/>
            <a:ext cx="5292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методу зеркала находим скорости в точках разбиения, проведя нормаль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из полюса Р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707904" y="3573016"/>
            <a:ext cx="543609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же образом строим график ускорения по времени.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задан угол поворота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φ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звена, то двойным дифференцированием можно получить угловую скорость и угловое ускорение звена.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графоаналитическим методом можно получить скорости и ускорения всех характерных точек механизма, но для одного положения, то графический метод позволяет найти скорости и ускорения только одного звена, но для всех положений механизма.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872" y="0"/>
            <a:ext cx="2502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Аналитический метод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83568" y="548680"/>
            <a:ext cx="7092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Любой механизм может быть представлен как замкнутый векторный контур.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87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37433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88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556792"/>
            <a:ext cx="1200150" cy="238125"/>
          </a:xfrm>
          <a:prstGeom prst="rect">
            <a:avLst/>
          </a:prstGeom>
          <a:noFill/>
        </p:spPr>
      </p:pic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355976" y="18722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Спроецируем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векторное уравнение по осям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1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780928"/>
            <a:ext cx="2828925" cy="409575"/>
          </a:xfrm>
          <a:prstGeom prst="rect">
            <a:avLst/>
          </a:prstGeom>
          <a:noFill/>
        </p:spPr>
      </p:pic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11960" y="3284984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Обозначим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4" name="Picture 2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429000"/>
            <a:ext cx="2543175" cy="209550"/>
          </a:xfrm>
          <a:prstGeom prst="rect">
            <a:avLst/>
          </a:prstGeom>
          <a:noFill/>
        </p:spPr>
      </p:pic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6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3789040"/>
            <a:ext cx="1819275" cy="409575"/>
          </a:xfrm>
          <a:prstGeom prst="rect">
            <a:avLst/>
          </a:prstGeom>
          <a:noFill/>
        </p:spPr>
      </p:pic>
      <p:sp>
        <p:nvSpPr>
          <p:cNvPr id="30" name="Прямоугольник 29"/>
          <p:cNvSpPr/>
          <p:nvPr/>
        </p:nvSpPr>
        <p:spPr>
          <a:xfrm>
            <a:off x="179512" y="410445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Возведем каждое уравнение в квадрат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перемножим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их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8" name="Picture 2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581128"/>
            <a:ext cx="3467100" cy="209550"/>
          </a:xfrm>
          <a:prstGeom prst="rect">
            <a:avLst/>
          </a:prstGeom>
          <a:noFill/>
        </p:spPr>
      </p:pic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01" name="Picture 2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4797152"/>
            <a:ext cx="2771775" cy="466725"/>
          </a:xfrm>
          <a:prstGeom prst="rect">
            <a:avLst/>
          </a:prstGeom>
          <a:noFill/>
        </p:spPr>
      </p:pic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 rot="10800000" flipV="1">
            <a:off x="323528" y="5157192"/>
            <a:ext cx="6768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Обозначим правую часть уравнения через с, а отношение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704" name="Picture 3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5229200"/>
            <a:ext cx="828675" cy="209550"/>
          </a:xfrm>
          <a:prstGeom prst="rect">
            <a:avLst/>
          </a:prstGeom>
          <a:noFill/>
        </p:spPr>
      </p:pic>
      <p:sp>
        <p:nvSpPr>
          <p:cNvPr id="28706" name="Rectangle 34"/>
          <p:cNvSpPr>
            <a:spLocks noChangeArrowheads="1"/>
          </p:cNvSpPr>
          <p:nvPr/>
        </p:nvSpPr>
        <p:spPr bwMode="auto">
          <a:xfrm rot="10800000" flipV="1">
            <a:off x="6876256" y="5157192"/>
            <a:ext cx="1080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тогда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07" name="Picture 3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5517232"/>
            <a:ext cx="1866900" cy="209550"/>
          </a:xfrm>
          <a:prstGeom prst="rect">
            <a:avLst/>
          </a:prstGeom>
          <a:noFill/>
        </p:spPr>
      </p:pic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10" name="Picture 3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5733256"/>
            <a:ext cx="2952750" cy="209550"/>
          </a:xfrm>
          <a:prstGeom prst="rect">
            <a:avLst/>
          </a:prstGeom>
          <a:noFill/>
        </p:spPr>
      </p:pic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13" name="Picture 4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5949280"/>
            <a:ext cx="1781175" cy="209550"/>
          </a:xfrm>
          <a:prstGeom prst="rect">
            <a:avLst/>
          </a:prstGeom>
          <a:noFill/>
        </p:spPr>
      </p:pic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16" name="Picture 4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6165304"/>
            <a:ext cx="2047875" cy="209550"/>
          </a:xfrm>
          <a:prstGeom prst="rect">
            <a:avLst/>
          </a:prstGeom>
          <a:noFill/>
        </p:spPr>
      </p:pic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1511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Преобразуем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76672"/>
            <a:ext cx="1990725" cy="409575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052736"/>
            <a:ext cx="5292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Возведем каждое уравнение в квадрат и сложим их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412776"/>
            <a:ext cx="3467100" cy="209550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772816"/>
            <a:ext cx="2905125" cy="466725"/>
          </a:xfrm>
          <a:prstGeom prst="rect">
            <a:avLst/>
          </a:prstGeom>
          <a:noFill/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348880"/>
            <a:ext cx="2419350" cy="466725"/>
          </a:xfrm>
          <a:prstGeom prst="rect">
            <a:avLst/>
          </a:prstGeom>
          <a:noFill/>
        </p:spPr>
      </p:pic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852936"/>
            <a:ext cx="1800225" cy="209550"/>
          </a:xfrm>
          <a:prstGeom prst="rect">
            <a:avLst/>
          </a:prstGeom>
          <a:noFill/>
        </p:spPr>
      </p:pic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12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3140968"/>
            <a:ext cx="2066925" cy="209550"/>
          </a:xfrm>
          <a:prstGeom prst="rect">
            <a:avLst/>
          </a:prstGeom>
          <a:noFill/>
        </p:spPr>
      </p:pic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15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3429000"/>
            <a:ext cx="2047875" cy="209550"/>
          </a:xfrm>
          <a:prstGeom prst="rect">
            <a:avLst/>
          </a:prstGeom>
          <a:noFill/>
        </p:spPr>
      </p:pic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79512" y="3789040"/>
            <a:ext cx="2768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Задавая разные значения 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29" name="Picture 3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861048"/>
            <a:ext cx="200025" cy="209550"/>
          </a:xfrm>
          <a:prstGeom prst="rect">
            <a:avLst/>
          </a:prstGeom>
          <a:noFill/>
        </p:spPr>
      </p:pic>
      <p:sp>
        <p:nvSpPr>
          <p:cNvPr id="39" name="Прямоугольник 38"/>
          <p:cNvSpPr/>
          <p:nvPr/>
        </p:nvSpPr>
        <p:spPr>
          <a:xfrm>
            <a:off x="2915816" y="3789040"/>
            <a:ext cx="1512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можем найти</a:t>
            </a: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31" name="Picture 3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3861048"/>
            <a:ext cx="200025" cy="209550"/>
          </a:xfrm>
          <a:prstGeom prst="rect">
            <a:avLst/>
          </a:prstGeom>
          <a:noFill/>
        </p:spPr>
      </p:pic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33" name="Picture 3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861048"/>
            <a:ext cx="200025" cy="209550"/>
          </a:xfrm>
          <a:prstGeom prst="rect">
            <a:avLst/>
          </a:prstGeom>
          <a:noFill/>
        </p:spPr>
      </p:pic>
      <p:sp>
        <p:nvSpPr>
          <p:cNvPr id="44" name="Прямоугольник 43"/>
          <p:cNvSpPr/>
          <p:nvPr/>
        </p:nvSpPr>
        <p:spPr>
          <a:xfrm>
            <a:off x="4572000" y="378904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03848" y="4293096"/>
            <a:ext cx="260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 наиболее точный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Рассмотрим три способа задания движения точки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87824" y="1268760"/>
            <a:ext cx="13546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векторный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6861" r="39943" b="14240"/>
          <a:stretch>
            <a:fillRect/>
          </a:stretch>
        </p:blipFill>
        <p:spPr bwMode="auto">
          <a:xfrm>
            <a:off x="467544" y="764704"/>
            <a:ext cx="252028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340768"/>
            <a:ext cx="700658" cy="233553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652120" y="1268760"/>
            <a:ext cx="521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где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340768"/>
            <a:ext cx="114558" cy="280031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9496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268760"/>
            <a:ext cx="2664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радиус-вектор движущейся точки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915816" y="2924944"/>
            <a:ext cx="17517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координатный</a:t>
            </a: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780928"/>
            <a:ext cx="720080" cy="229591"/>
          </a:xfrm>
          <a:prstGeom prst="rect">
            <a:avLst/>
          </a:prstGeom>
          <a:noFill/>
        </p:spPr>
      </p:pic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3068960"/>
            <a:ext cx="657225" cy="209550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3356992"/>
            <a:ext cx="628650" cy="209550"/>
          </a:xfrm>
          <a:prstGeom prst="rect">
            <a:avLst/>
          </a:prstGeom>
          <a:noFill/>
        </p:spPr>
      </p:pic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573016"/>
            <a:ext cx="1266825" cy="23812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2843808" y="3789040"/>
            <a:ext cx="16916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2854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861048"/>
            <a:ext cx="981075" cy="390525"/>
          </a:xfrm>
          <a:prstGeom prst="rect">
            <a:avLst/>
          </a:prstGeom>
          <a:noFill/>
        </p:spPr>
      </p:pic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457200" y="64767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012160" y="3789040"/>
            <a:ext cx="1022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Отсюда</a:t>
            </a: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75" name="Picture 5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3789040"/>
            <a:ext cx="409575" cy="361950"/>
          </a:xfrm>
          <a:prstGeom prst="rect">
            <a:avLst/>
          </a:prstGeom>
          <a:noFill/>
        </p:spPr>
      </p:pic>
      <p:sp>
        <p:nvSpPr>
          <p:cNvPr id="59" name="Прямоугольник 58"/>
          <p:cNvSpPr/>
          <p:nvPr/>
        </p:nvSpPr>
        <p:spPr>
          <a:xfrm>
            <a:off x="3131840" y="4437112"/>
            <a:ext cx="12697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Получаем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2854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77" name="Picture 5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437112"/>
            <a:ext cx="971550" cy="361950"/>
          </a:xfrm>
          <a:prstGeom prst="rect">
            <a:avLst/>
          </a:prstGeom>
          <a:noFill/>
        </p:spPr>
      </p:pic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457200" y="61909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0" y="2854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509120"/>
            <a:ext cx="1143000" cy="209550"/>
          </a:xfrm>
          <a:prstGeom prst="rect">
            <a:avLst/>
          </a:prstGeom>
          <a:noFill/>
        </p:spPr>
      </p:pic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457200" y="46669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83" name="Picture 59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4365104"/>
            <a:ext cx="1066800" cy="409575"/>
          </a:xfrm>
          <a:prstGeom prst="rect">
            <a:avLst/>
          </a:prstGeom>
          <a:noFill/>
        </p:spPr>
      </p:pic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457200" y="66672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86" name="Picture 6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869160"/>
            <a:ext cx="936104" cy="231396"/>
          </a:xfrm>
          <a:prstGeom prst="rect">
            <a:avLst/>
          </a:prstGeom>
          <a:noFill/>
        </p:spPr>
      </p:pic>
      <p:sp>
        <p:nvSpPr>
          <p:cNvPr id="71" name="Прямоугольник 70"/>
          <p:cNvSpPr/>
          <p:nvPr/>
        </p:nvSpPr>
        <p:spPr>
          <a:xfrm>
            <a:off x="4355976" y="4797152"/>
            <a:ext cx="29386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уравнение прямой линии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2843808" y="5373216"/>
            <a:ext cx="1698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естественный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932040" y="5373216"/>
            <a:ext cx="2662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дуговая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координата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860032" y="5733256"/>
            <a:ext cx="25083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начало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координат</a:t>
            </a: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-20005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0" name="Picture 66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6165304"/>
            <a:ext cx="720080" cy="2329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2453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Скорости точек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21431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483768" y="908720"/>
            <a:ext cx="1585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векторный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701853"/>
            <a:ext cx="2376264" cy="302184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90805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9" y="1128906"/>
            <a:ext cx="2232248" cy="28387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90805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1458038"/>
            <a:ext cx="720080" cy="452622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90805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1988840"/>
            <a:ext cx="1368152" cy="436222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90805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63888" y="2996952"/>
            <a:ext cx="2063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координатный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573015"/>
            <a:ext cx="5040560" cy="512205"/>
          </a:xfrm>
          <a:prstGeom prst="rect">
            <a:avLst/>
          </a:prstGeom>
          <a:noFill/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90805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71600" y="4293096"/>
            <a:ext cx="1996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естественный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2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4941168"/>
            <a:ext cx="1944216" cy="601448"/>
          </a:xfrm>
          <a:prstGeom prst="rect">
            <a:avLst/>
          </a:prstGeom>
          <a:noFill/>
        </p:spPr>
      </p:pic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45720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60648"/>
            <a:ext cx="2927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Ускорение точки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769639"/>
            <a:ext cx="82809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Ускорением точки называется скорость изменения скорости движения точки.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4076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Ускорение при векторном способе задания движения точки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t="9529" r="10149" b="17413"/>
          <a:stretch>
            <a:fillRect/>
          </a:stretch>
        </p:blipFill>
        <p:spPr bwMode="auto">
          <a:xfrm>
            <a:off x="755576" y="1772816"/>
            <a:ext cx="20882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844824"/>
            <a:ext cx="971550" cy="238125"/>
          </a:xfrm>
          <a:prstGeom prst="rect">
            <a:avLst/>
          </a:prstGeo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132856"/>
            <a:ext cx="971550" cy="238125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420888"/>
            <a:ext cx="1362075" cy="457200"/>
          </a:xfrm>
          <a:prstGeom prst="rect">
            <a:avLst/>
          </a:prstGeom>
          <a:noFill/>
        </p:spPr>
      </p:pic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43608" y="3429000"/>
            <a:ext cx="43270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Ускорение при координатном способе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861048"/>
            <a:ext cx="1466850" cy="266700"/>
          </a:xfrm>
          <a:prstGeom prst="rect">
            <a:avLst/>
          </a:prstGeom>
          <a:noFill/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5720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365104"/>
            <a:ext cx="2447925" cy="457200"/>
          </a:xfrm>
          <a:prstGeom prst="rect">
            <a:avLst/>
          </a:prstGeom>
          <a:noFill/>
        </p:spPr>
      </p:pic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45720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941168"/>
            <a:ext cx="1543050" cy="266700"/>
          </a:xfrm>
          <a:prstGeom prst="rect">
            <a:avLst/>
          </a:prstGeom>
          <a:noFill/>
        </p:spPr>
      </p:pic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45720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9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5301208"/>
            <a:ext cx="1447800" cy="438150"/>
          </a:xfrm>
          <a:prstGeom prst="rect">
            <a:avLst/>
          </a:prstGeom>
          <a:noFill/>
        </p:spPr>
      </p:pic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457200" y="92389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88640"/>
            <a:ext cx="5328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Ускорение при естественном способе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92696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Естественные оси координат – нормаль, касательная, бинормаль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 r="27570"/>
          <a:stretch>
            <a:fillRect/>
          </a:stretch>
        </p:blipFill>
        <p:spPr bwMode="auto">
          <a:xfrm>
            <a:off x="755576" y="1124744"/>
            <a:ext cx="2304256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340768"/>
            <a:ext cx="628650" cy="40957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44008" y="1340768"/>
            <a:ext cx="3103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тангенциальное ускорение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916832"/>
            <a:ext cx="628650" cy="428625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644008" y="1988840"/>
            <a:ext cx="2657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нормальное ускорение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2564904"/>
            <a:ext cx="514350" cy="20955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5720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3933056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Тангенциальное ускорение характеризует изменение скорости по величине, а нормальное ускорение характеризует изменение скорости по направлению.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28545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90805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395536" y="682243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Частные случаи движения точки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Равномерное движение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Равномерным движением называется такое движение, при котором точка за равные промежутки времени проходит равные расстояния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636912"/>
            <a:ext cx="1500446" cy="504056"/>
          </a:xfrm>
          <a:prstGeom prst="rect">
            <a:avLst/>
          </a:prstGeom>
          <a:noFill/>
        </p:spPr>
      </p:pic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23528" y="3624700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Равнопеременное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такое движение, при котором за равные промежутки времени скорость изменяется на одну и ту же величину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581128"/>
            <a:ext cx="1656184" cy="523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60648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Простейшие движения твердого тела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3657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59632" y="1196752"/>
            <a:ext cx="2153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Поступательное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284984"/>
            <a:ext cx="647700" cy="209550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90805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645024"/>
            <a:ext cx="685800" cy="20955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90805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1196752"/>
            <a:ext cx="1963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Вращательное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 cstate="print"/>
          <a:srcRect t="11036"/>
          <a:stretch>
            <a:fillRect/>
          </a:stretch>
        </p:blipFill>
        <p:spPr bwMode="auto">
          <a:xfrm>
            <a:off x="5508104" y="2060848"/>
            <a:ext cx="1933575" cy="232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860032" y="4365104"/>
            <a:ext cx="3995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Ось остается неподвижной, а все остальные точки описывают окружности, расположенные в плоскостях, перпендикулярных к оси вращения.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Кинематические характеристики вращательного движения: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52736"/>
            <a:ext cx="2441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Угловая скорость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052736"/>
            <a:ext cx="726778" cy="504056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1988840"/>
            <a:ext cx="2643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Угловое ускорение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1536171" cy="576064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5696" y="2852936"/>
            <a:ext cx="4802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Скорость вращательного движения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356992"/>
            <a:ext cx="3598726" cy="504056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4149080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Линия распределения скоростей точек по диаметру</a:t>
            </a:r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869160"/>
            <a:ext cx="380124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7" y="5252116"/>
            <a:ext cx="1152129" cy="258641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39552" y="43508"/>
            <a:ext cx="7776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9" y="5668653"/>
            <a:ext cx="2232247" cy="280626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53045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Скорость при вращательном движении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908720"/>
            <a:ext cx="35337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55576" y="2852936"/>
            <a:ext cx="552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Ускорение при вращательном движении 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01008"/>
            <a:ext cx="234315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717032"/>
            <a:ext cx="1123950" cy="209550"/>
          </a:xfrm>
          <a:prstGeom prst="rect">
            <a:avLst/>
          </a:prstGeom>
          <a:noFill/>
        </p:spPr>
      </p:pic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005064"/>
            <a:ext cx="1704975" cy="2286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293096"/>
            <a:ext cx="2238375" cy="428625"/>
          </a:xfrm>
          <a:prstGeom prst="rect">
            <a:avLst/>
          </a:prstGeom>
          <a:noFill/>
        </p:spPr>
      </p:pic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4797152"/>
            <a:ext cx="2581275" cy="409575"/>
          </a:xfrm>
          <a:prstGeom prst="rect">
            <a:avLst/>
          </a:prstGeom>
          <a:noFill/>
        </p:spPr>
      </p:pic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5301208"/>
            <a:ext cx="2657475" cy="266700"/>
          </a:xfrm>
          <a:prstGeom prst="rect">
            <a:avLst/>
          </a:prstGeom>
          <a:noFill/>
        </p:spPr>
      </p:pic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6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5733256"/>
            <a:ext cx="2971800" cy="457200"/>
          </a:xfrm>
          <a:prstGeom prst="rect">
            <a:avLst/>
          </a:prstGeom>
          <a:noFill/>
        </p:spPr>
      </p:pic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531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Аспект</vt:lpstr>
      <vt:lpstr>CorelDRAW.Graphic.13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2013-02-12T04:29:34Z</dcterms:created>
  <dcterms:modified xsi:type="dcterms:W3CDTF">2013-02-12T06:34:31Z</dcterms:modified>
</cp:coreProperties>
</file>